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FF00"/>
    <a:srgbClr val="FFFFFF"/>
    <a:srgbClr val="00009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32787"/>
    <p:restoredTop sz="90929"/>
  </p:normalViewPr>
  <p:slideViewPr>
    <p:cSldViewPr>
      <p:cViewPr varScale="1">
        <p:scale>
          <a:sx n="97" d="100"/>
          <a:sy n="97" d="100"/>
        </p:scale>
        <p:origin x="-11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934DFC-FFA4-488D-88B4-2C89073FBB87}" type="datetimeFigureOut">
              <a:rPr lang="en-US" smtClean="0"/>
              <a:t>2/5/2009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96EE786-50EA-4C38-9F11-4AE9398D290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6EE786-50EA-4C38-9F11-4AE9398D2906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6EE786-50EA-4C38-9F11-4AE9398D2906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6EE786-50EA-4C38-9F11-4AE9398D2906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6EE786-50EA-4C38-9F11-4AE9398D2906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6EE786-50EA-4C38-9F11-4AE9398D2906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6EE786-50EA-4C38-9F11-4AE9398D2906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6EE786-50EA-4C38-9F11-4AE9398D2906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-3175" y="2438400"/>
            <a:ext cx="9147175" cy="1063625"/>
            <a:chOff x="-2" y="1536"/>
            <a:chExt cx="5762" cy="670"/>
          </a:xfrm>
        </p:grpSpPr>
        <p:grpSp>
          <p:nvGrpSpPr>
            <p:cNvPr id="4099" name="Group 3"/>
            <p:cNvGrpSpPr>
              <a:grpSpLocks/>
            </p:cNvGrpSpPr>
            <p:nvPr/>
          </p:nvGrpSpPr>
          <p:grpSpPr bwMode="auto">
            <a:xfrm flipH="1">
              <a:off x="-2" y="1562"/>
              <a:ext cx="5762" cy="638"/>
              <a:chOff x="-2" y="1562"/>
              <a:chExt cx="5762" cy="638"/>
            </a:xfrm>
          </p:grpSpPr>
          <p:sp>
            <p:nvSpPr>
              <p:cNvPr id="4100" name="Freeform 4"/>
              <p:cNvSpPr>
                <a:spLocks/>
              </p:cNvSpPr>
              <p:nvPr/>
            </p:nvSpPr>
            <p:spPr bwMode="ltGray">
              <a:xfrm rot="-5400000">
                <a:off x="2559" y="-993"/>
                <a:ext cx="624" cy="574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720"/>
                  </a:cxn>
                  <a:cxn ang="0">
                    <a:pos x="1000" y="720"/>
                  </a:cxn>
                  <a:cxn ang="0">
                    <a:pos x="1000" y="0"/>
                  </a:cxn>
                  <a:cxn ang="0">
                    <a:pos x="0" y="0"/>
                  </a:cxn>
                </a:cxnLst>
                <a:rect l="0" t="0" r="r" b="b"/>
                <a:pathLst>
                  <a:path w="1000" h="720">
                    <a:moveTo>
                      <a:pt x="0" y="0"/>
                    </a:moveTo>
                    <a:lnTo>
                      <a:pt x="0" y="720"/>
                    </a:lnTo>
                    <a:lnTo>
                      <a:pt x="1000" y="720"/>
                    </a:lnTo>
                    <a:lnTo>
                      <a:pt x="10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1" name="Freeform 5"/>
              <p:cNvSpPr>
                <a:spLocks/>
              </p:cNvSpPr>
              <p:nvPr/>
            </p:nvSpPr>
            <p:spPr bwMode="ltGray">
              <a:xfrm rot="-5400000">
                <a:off x="1323" y="1669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2" name="Freeform 6"/>
              <p:cNvSpPr>
                <a:spLocks/>
              </p:cNvSpPr>
              <p:nvPr/>
            </p:nvSpPr>
            <p:spPr bwMode="ltGray">
              <a:xfrm rot="-5400000">
                <a:off x="982" y="1669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3" name="Freeform 7"/>
              <p:cNvSpPr>
                <a:spLocks/>
              </p:cNvSpPr>
              <p:nvPr/>
            </p:nvSpPr>
            <p:spPr bwMode="ltGray">
              <a:xfrm rot="-5400000">
                <a:off x="-57" y="1752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4" name="Freeform 8"/>
              <p:cNvSpPr>
                <a:spLocks/>
              </p:cNvSpPr>
              <p:nvPr/>
            </p:nvSpPr>
            <p:spPr bwMode="ltGray">
              <a:xfrm rot="-5400000">
                <a:off x="664" y="1733"/>
                <a:ext cx="624" cy="29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520" y="317"/>
                      <a:pt x="624" y="272"/>
                    </a:cubicBezTo>
                    <a:lnTo>
                      <a:pt x="624" y="0"/>
                    </a:lnTo>
                    <a:cubicBezTo>
                      <a:pt x="240" y="42"/>
                      <a:pt x="130" y="0"/>
                      <a:pt x="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5" name="Freeform 9"/>
              <p:cNvSpPr>
                <a:spLocks/>
              </p:cNvSpPr>
              <p:nvPr/>
            </p:nvSpPr>
            <p:spPr bwMode="ltGray">
              <a:xfrm rot="-5400000">
                <a:off x="442" y="1699"/>
                <a:ext cx="624" cy="36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6" name="Freeform 10"/>
              <p:cNvSpPr>
                <a:spLocks/>
              </p:cNvSpPr>
              <p:nvPr/>
            </p:nvSpPr>
            <p:spPr bwMode="ltGray">
              <a:xfrm rot="-5400000">
                <a:off x="156" y="1726"/>
                <a:ext cx="632" cy="315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7" name="Freeform 11"/>
              <p:cNvSpPr>
                <a:spLocks/>
              </p:cNvSpPr>
              <p:nvPr/>
            </p:nvSpPr>
            <p:spPr bwMode="ltGray">
              <a:xfrm rot="-5400000">
                <a:off x="3211" y="1664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8" name="Freeform 12"/>
              <p:cNvSpPr>
                <a:spLocks/>
              </p:cNvSpPr>
              <p:nvPr/>
            </p:nvSpPr>
            <p:spPr bwMode="ltGray">
              <a:xfrm rot="-5400000">
                <a:off x="2870" y="1664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9" name="Freeform 13"/>
              <p:cNvSpPr>
                <a:spLocks/>
              </p:cNvSpPr>
              <p:nvPr/>
            </p:nvSpPr>
            <p:spPr bwMode="ltGray">
              <a:xfrm rot="-5400000">
                <a:off x="1830" y="1747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0" name="Freeform 14"/>
              <p:cNvSpPr>
                <a:spLocks/>
              </p:cNvSpPr>
              <p:nvPr/>
            </p:nvSpPr>
            <p:spPr bwMode="ltGray">
              <a:xfrm rot="-5400000">
                <a:off x="2551" y="1728"/>
                <a:ext cx="624" cy="29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520" y="317"/>
                      <a:pt x="624" y="272"/>
                    </a:cubicBezTo>
                    <a:lnTo>
                      <a:pt x="624" y="0"/>
                    </a:lnTo>
                    <a:cubicBezTo>
                      <a:pt x="240" y="42"/>
                      <a:pt x="130" y="0"/>
                      <a:pt x="0" y="0"/>
                    </a:cubicBez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1" name="Freeform 15"/>
              <p:cNvSpPr>
                <a:spLocks/>
              </p:cNvSpPr>
              <p:nvPr/>
            </p:nvSpPr>
            <p:spPr bwMode="ltGray">
              <a:xfrm rot="-5400000">
                <a:off x="2330" y="1694"/>
                <a:ext cx="624" cy="3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2" name="Freeform 16"/>
              <p:cNvSpPr>
                <a:spLocks/>
              </p:cNvSpPr>
              <p:nvPr/>
            </p:nvSpPr>
            <p:spPr bwMode="ltGray">
              <a:xfrm rot="-5400000">
                <a:off x="2043" y="1721"/>
                <a:ext cx="632" cy="316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3" name="Freeform 17"/>
              <p:cNvSpPr>
                <a:spLocks/>
              </p:cNvSpPr>
              <p:nvPr/>
            </p:nvSpPr>
            <p:spPr bwMode="ltGray">
              <a:xfrm rot="-5400000">
                <a:off x="4077" y="1669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4" name="Freeform 18"/>
              <p:cNvSpPr>
                <a:spLocks/>
              </p:cNvSpPr>
              <p:nvPr/>
            </p:nvSpPr>
            <p:spPr bwMode="ltGray">
              <a:xfrm rot="-5400000">
                <a:off x="3736" y="1669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5" name="Freeform 19"/>
              <p:cNvSpPr>
                <a:spLocks/>
              </p:cNvSpPr>
              <p:nvPr/>
            </p:nvSpPr>
            <p:spPr bwMode="ltGray">
              <a:xfrm rot="-5400000">
                <a:off x="4584" y="1747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6" name="Freeform 20"/>
              <p:cNvSpPr>
                <a:spLocks/>
              </p:cNvSpPr>
              <p:nvPr/>
            </p:nvSpPr>
            <p:spPr bwMode="ltGray">
              <a:xfrm>
                <a:off x="5469" y="1562"/>
                <a:ext cx="291" cy="625"/>
              </a:xfrm>
              <a:custGeom>
                <a:avLst/>
                <a:gdLst/>
                <a:ahLst/>
                <a:cxnLst>
                  <a:cxn ang="0">
                    <a:pos x="0" y="624"/>
                  </a:cxn>
                  <a:cxn ang="0">
                    <a:pos x="291" y="625"/>
                  </a:cxn>
                  <a:cxn ang="0">
                    <a:pos x="291" y="6"/>
                  </a:cxn>
                  <a:cxn ang="0">
                    <a:pos x="0" y="0"/>
                  </a:cxn>
                  <a:cxn ang="0">
                    <a:pos x="0" y="624"/>
                  </a:cxn>
                </a:cxnLst>
                <a:rect l="0" t="0" r="r" b="b"/>
                <a:pathLst>
                  <a:path w="291" h="625">
                    <a:moveTo>
                      <a:pt x="0" y="624"/>
                    </a:moveTo>
                    <a:lnTo>
                      <a:pt x="291" y="625"/>
                    </a:lnTo>
                    <a:lnTo>
                      <a:pt x="291" y="6"/>
                    </a:lnTo>
                    <a:lnTo>
                      <a:pt x="0" y="0"/>
                    </a:lnTo>
                    <a:cubicBezTo>
                      <a:pt x="39" y="384"/>
                      <a:pt x="0" y="494"/>
                      <a:pt x="0" y="62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7" name="Freeform 21"/>
              <p:cNvSpPr>
                <a:spLocks/>
              </p:cNvSpPr>
              <p:nvPr/>
            </p:nvSpPr>
            <p:spPr bwMode="ltGray">
              <a:xfrm rot="-5400000">
                <a:off x="5084" y="1694"/>
                <a:ext cx="624" cy="3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8" name="Freeform 22"/>
              <p:cNvSpPr>
                <a:spLocks/>
              </p:cNvSpPr>
              <p:nvPr/>
            </p:nvSpPr>
            <p:spPr bwMode="ltGray">
              <a:xfrm rot="-5400000">
                <a:off x="4797" y="1721"/>
                <a:ext cx="632" cy="316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4119" name="Freeform 23"/>
            <p:cNvSpPr>
              <a:spLocks/>
            </p:cNvSpPr>
            <p:nvPr/>
          </p:nvSpPr>
          <p:spPr bwMode="ltGray">
            <a:xfrm flipH="1">
              <a:off x="-2" y="1536"/>
              <a:ext cx="5762" cy="412"/>
            </a:xfrm>
            <a:custGeom>
              <a:avLst/>
              <a:gdLst/>
              <a:ahLst/>
              <a:cxnLst>
                <a:cxn ang="0">
                  <a:pos x="0" y="196"/>
                </a:cxn>
                <a:cxn ang="0">
                  <a:pos x="5762" y="188"/>
                </a:cxn>
                <a:cxn ang="0">
                  <a:pos x="5762" y="4"/>
                </a:cxn>
                <a:cxn ang="0">
                  <a:pos x="0" y="0"/>
                </a:cxn>
                <a:cxn ang="0">
                  <a:pos x="0" y="196"/>
                </a:cxn>
              </a:cxnLst>
              <a:rect l="0" t="0" r="r" b="b"/>
              <a:pathLst>
                <a:path w="5762" h="385">
                  <a:moveTo>
                    <a:pt x="0" y="196"/>
                  </a:moveTo>
                  <a:cubicBezTo>
                    <a:pt x="1667" y="385"/>
                    <a:pt x="2275" y="93"/>
                    <a:pt x="5762" y="188"/>
                  </a:cubicBezTo>
                  <a:lnTo>
                    <a:pt x="5762" y="4"/>
                  </a:lnTo>
                  <a:lnTo>
                    <a:pt x="0" y="0"/>
                  </a:lnTo>
                  <a:lnTo>
                    <a:pt x="0" y="19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rgbClr val="767676"/>
                </a:gs>
              </a:gsLst>
              <a:lin ang="5400000" scaled="1"/>
            </a:gradFill>
            <a:ln w="9525" cap="flat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120" name="Freeform 24"/>
            <p:cNvSpPr>
              <a:spLocks/>
            </p:cNvSpPr>
            <p:nvPr/>
          </p:nvSpPr>
          <p:spPr bwMode="ltGray">
            <a:xfrm flipH="1">
              <a:off x="-2" y="2017"/>
              <a:ext cx="5761" cy="189"/>
            </a:xfrm>
            <a:custGeom>
              <a:avLst/>
              <a:gdLst/>
              <a:ahLst/>
              <a:cxnLst>
                <a:cxn ang="0">
                  <a:pos x="0" y="28"/>
                </a:cxn>
                <a:cxn ang="0">
                  <a:pos x="5761" y="0"/>
                </a:cxn>
                <a:cxn ang="0">
                  <a:pos x="5761" y="189"/>
                </a:cxn>
                <a:cxn ang="0">
                  <a:pos x="1" y="189"/>
                </a:cxn>
                <a:cxn ang="0">
                  <a:pos x="0" y="28"/>
                </a:cxn>
              </a:cxnLst>
              <a:rect l="0" t="0" r="r" b="b"/>
              <a:pathLst>
                <a:path w="5761" h="189">
                  <a:moveTo>
                    <a:pt x="0" y="28"/>
                  </a:moveTo>
                  <a:cubicBezTo>
                    <a:pt x="961" y="0"/>
                    <a:pt x="4971" y="161"/>
                    <a:pt x="5761" y="0"/>
                  </a:cubicBezTo>
                  <a:lnTo>
                    <a:pt x="5761" y="189"/>
                  </a:lnTo>
                  <a:lnTo>
                    <a:pt x="1" y="189"/>
                  </a:lnTo>
                  <a:lnTo>
                    <a:pt x="0" y="28"/>
                  </a:lnTo>
                  <a:close/>
                </a:path>
              </a:pathLst>
            </a:custGeom>
            <a:gradFill rotWithShape="0">
              <a:gsLst>
                <a:gs pos="0">
                  <a:srgbClr val="767676"/>
                </a:gs>
                <a:gs pos="100000">
                  <a:schemeClr val="bg1"/>
                </a:gs>
              </a:gsLst>
              <a:lin ang="5400000" scaled="1"/>
            </a:gradFill>
            <a:ln w="9525" cap="flat">
              <a:noFill/>
              <a:prstDash val="solid"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4121" name="Rectangle 25"/>
          <p:cNvSpPr>
            <a:spLocks noGrp="1" noChangeArrowheads="1"/>
          </p:cNvSpPr>
          <p:nvPr>
            <p:ph type="ctrTitle"/>
          </p:nvPr>
        </p:nvSpPr>
        <p:spPr>
          <a:xfrm>
            <a:off x="1173163" y="198438"/>
            <a:ext cx="7772400" cy="2286000"/>
          </a:xfrm>
        </p:spPr>
        <p:txBody>
          <a:bodyPr anchor="b">
            <a:spAutoFit/>
          </a:bodyPr>
          <a:lstStyle>
            <a:lvl1pPr>
              <a:defRPr sz="7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4122" name="Rectangle 26"/>
          <p:cNvSpPr>
            <a:spLocks noGrp="1" noChangeArrowheads="1"/>
          </p:cNvSpPr>
          <p:nvPr>
            <p:ph type="subTitle" idx="1"/>
          </p:nvPr>
        </p:nvSpPr>
        <p:spPr>
          <a:xfrm>
            <a:off x="1166813" y="3886200"/>
            <a:ext cx="6400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4000"/>
            </a:lvl1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4123" name="Rectangle 27"/>
          <p:cNvSpPr>
            <a:spLocks noGrp="1" noChangeArrowheads="1"/>
          </p:cNvSpPr>
          <p:nvPr>
            <p:ph type="dt" sz="half" idx="2"/>
          </p:nvPr>
        </p:nvSpPr>
        <p:spPr>
          <a:xfrm>
            <a:off x="1166813" y="6248400"/>
            <a:ext cx="1905000" cy="457200"/>
          </a:xfrm>
        </p:spPr>
        <p:txBody>
          <a:bodyPr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endParaRPr lang="en-GB"/>
          </a:p>
        </p:txBody>
      </p:sp>
      <p:sp>
        <p:nvSpPr>
          <p:cNvPr id="4124" name="Rectangle 28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endParaRPr lang="en-GB"/>
          </a:p>
        </p:txBody>
      </p:sp>
      <p:sp>
        <p:nvSpPr>
          <p:cNvPr id="4125" name="Rectangle 29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fld id="{1A8401DB-A5FA-4923-9F0F-5654FF61690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6670B9-04EB-4587-862E-B804D5DFE75D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2463" y="457200"/>
            <a:ext cx="1943100" cy="5638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73163" y="457200"/>
            <a:ext cx="5676900" cy="5638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E70FE7D-5A61-479D-A0F5-5070A52BEB3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188C2E-36CB-4085-895B-A3AF14F73EE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57FA2B-E7F0-437F-AC87-C507851F92CA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73163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35563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2B75600-E5AE-4B82-AD6B-93CBA4A7CD6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22C6D2C-50BD-43E8-A610-C406FFC1694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B509C9-1E59-49BC-8791-8BFD23C0E9E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63882A-4DE4-409D-A051-335221224BDD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12CEC4E-2FF9-4F6A-A645-8F04ABE900EF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79373A-4E82-4DB7-B709-B055DB4ECD14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99"/>
        </a:solidFill>
        <a:effectLst>
          <a:outerShdw dist="107763" dir="2700000" algn="ctr" rotWithShape="0">
            <a:srgbClr val="000000"/>
          </a:outerShdw>
        </a:effectLst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oup 2"/>
          <p:cNvGrpSpPr>
            <a:grpSpLocks/>
          </p:cNvGrpSpPr>
          <p:nvPr/>
        </p:nvGrpSpPr>
        <p:grpSpPr bwMode="auto">
          <a:xfrm>
            <a:off x="0" y="-4763"/>
            <a:ext cx="1063625" cy="6858001"/>
            <a:chOff x="0" y="-3"/>
            <a:chExt cx="670" cy="4320"/>
          </a:xfrm>
        </p:grpSpPr>
        <p:grpSp>
          <p:nvGrpSpPr>
            <p:cNvPr id="3075" name="Group 3"/>
            <p:cNvGrpSpPr>
              <a:grpSpLocks/>
            </p:cNvGrpSpPr>
            <p:nvPr/>
          </p:nvGrpSpPr>
          <p:grpSpPr bwMode="auto">
            <a:xfrm rot="16200000" flipH="1">
              <a:off x="-1815" y="1838"/>
              <a:ext cx="4320" cy="638"/>
              <a:chOff x="-2" y="1562"/>
              <a:chExt cx="5762" cy="638"/>
            </a:xfrm>
          </p:grpSpPr>
          <p:sp>
            <p:nvSpPr>
              <p:cNvPr id="3076" name="Freeform 4"/>
              <p:cNvSpPr>
                <a:spLocks/>
              </p:cNvSpPr>
              <p:nvPr/>
            </p:nvSpPr>
            <p:spPr bwMode="ltGray">
              <a:xfrm rot="-5400000">
                <a:off x="2559" y="-993"/>
                <a:ext cx="624" cy="574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720"/>
                  </a:cxn>
                  <a:cxn ang="0">
                    <a:pos x="1000" y="720"/>
                  </a:cxn>
                  <a:cxn ang="0">
                    <a:pos x="1000" y="0"/>
                  </a:cxn>
                  <a:cxn ang="0">
                    <a:pos x="0" y="0"/>
                  </a:cxn>
                </a:cxnLst>
                <a:rect l="0" t="0" r="r" b="b"/>
                <a:pathLst>
                  <a:path w="1000" h="720">
                    <a:moveTo>
                      <a:pt x="0" y="0"/>
                    </a:moveTo>
                    <a:lnTo>
                      <a:pt x="0" y="720"/>
                    </a:lnTo>
                    <a:lnTo>
                      <a:pt x="1000" y="720"/>
                    </a:lnTo>
                    <a:lnTo>
                      <a:pt x="10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7" name="Freeform 5"/>
              <p:cNvSpPr>
                <a:spLocks/>
              </p:cNvSpPr>
              <p:nvPr/>
            </p:nvSpPr>
            <p:spPr bwMode="ltGray">
              <a:xfrm rot="-5400000">
                <a:off x="1323" y="1669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8" name="Freeform 6"/>
              <p:cNvSpPr>
                <a:spLocks/>
              </p:cNvSpPr>
              <p:nvPr/>
            </p:nvSpPr>
            <p:spPr bwMode="ltGray">
              <a:xfrm rot="-5400000">
                <a:off x="982" y="1669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9" name="Freeform 7"/>
              <p:cNvSpPr>
                <a:spLocks/>
              </p:cNvSpPr>
              <p:nvPr/>
            </p:nvSpPr>
            <p:spPr bwMode="ltGray">
              <a:xfrm rot="-5400000">
                <a:off x="-57" y="1752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0" name="Freeform 8"/>
              <p:cNvSpPr>
                <a:spLocks/>
              </p:cNvSpPr>
              <p:nvPr/>
            </p:nvSpPr>
            <p:spPr bwMode="ltGray">
              <a:xfrm rot="-5400000">
                <a:off x="664" y="1733"/>
                <a:ext cx="624" cy="29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520" y="317"/>
                      <a:pt x="624" y="272"/>
                    </a:cubicBezTo>
                    <a:lnTo>
                      <a:pt x="624" y="0"/>
                    </a:lnTo>
                    <a:cubicBezTo>
                      <a:pt x="240" y="42"/>
                      <a:pt x="130" y="0"/>
                      <a:pt x="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1" name="Freeform 9"/>
              <p:cNvSpPr>
                <a:spLocks/>
              </p:cNvSpPr>
              <p:nvPr/>
            </p:nvSpPr>
            <p:spPr bwMode="ltGray">
              <a:xfrm rot="-5400000">
                <a:off x="442" y="1699"/>
                <a:ext cx="624" cy="36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2" name="Freeform 10"/>
              <p:cNvSpPr>
                <a:spLocks/>
              </p:cNvSpPr>
              <p:nvPr/>
            </p:nvSpPr>
            <p:spPr bwMode="ltGray">
              <a:xfrm rot="-5400000">
                <a:off x="156" y="1726"/>
                <a:ext cx="632" cy="315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3" name="Freeform 11"/>
              <p:cNvSpPr>
                <a:spLocks/>
              </p:cNvSpPr>
              <p:nvPr/>
            </p:nvSpPr>
            <p:spPr bwMode="ltGray">
              <a:xfrm rot="-5400000">
                <a:off x="3211" y="1664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4" name="Freeform 12"/>
              <p:cNvSpPr>
                <a:spLocks/>
              </p:cNvSpPr>
              <p:nvPr/>
            </p:nvSpPr>
            <p:spPr bwMode="ltGray">
              <a:xfrm rot="-5400000">
                <a:off x="2870" y="1664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5" name="Freeform 13"/>
              <p:cNvSpPr>
                <a:spLocks/>
              </p:cNvSpPr>
              <p:nvPr/>
            </p:nvSpPr>
            <p:spPr bwMode="ltGray">
              <a:xfrm rot="-5400000">
                <a:off x="1830" y="1747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6" name="Freeform 14"/>
              <p:cNvSpPr>
                <a:spLocks/>
              </p:cNvSpPr>
              <p:nvPr/>
            </p:nvSpPr>
            <p:spPr bwMode="ltGray">
              <a:xfrm rot="-5400000">
                <a:off x="2551" y="1728"/>
                <a:ext cx="624" cy="29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520" y="317"/>
                      <a:pt x="624" y="272"/>
                    </a:cubicBezTo>
                    <a:lnTo>
                      <a:pt x="624" y="0"/>
                    </a:lnTo>
                    <a:cubicBezTo>
                      <a:pt x="240" y="42"/>
                      <a:pt x="130" y="0"/>
                      <a:pt x="0" y="0"/>
                    </a:cubicBez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7" name="Freeform 15"/>
              <p:cNvSpPr>
                <a:spLocks/>
              </p:cNvSpPr>
              <p:nvPr/>
            </p:nvSpPr>
            <p:spPr bwMode="ltGray">
              <a:xfrm rot="-5400000">
                <a:off x="2330" y="1694"/>
                <a:ext cx="624" cy="3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8" name="Freeform 16"/>
              <p:cNvSpPr>
                <a:spLocks/>
              </p:cNvSpPr>
              <p:nvPr/>
            </p:nvSpPr>
            <p:spPr bwMode="ltGray">
              <a:xfrm rot="-5400000">
                <a:off x="2043" y="1721"/>
                <a:ext cx="632" cy="316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9" name="Freeform 17"/>
              <p:cNvSpPr>
                <a:spLocks/>
              </p:cNvSpPr>
              <p:nvPr/>
            </p:nvSpPr>
            <p:spPr bwMode="ltGray">
              <a:xfrm rot="-5400000">
                <a:off x="4077" y="1669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0" name="Freeform 18"/>
              <p:cNvSpPr>
                <a:spLocks/>
              </p:cNvSpPr>
              <p:nvPr/>
            </p:nvSpPr>
            <p:spPr bwMode="ltGray">
              <a:xfrm rot="-5400000">
                <a:off x="3736" y="1669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1" name="Freeform 19"/>
              <p:cNvSpPr>
                <a:spLocks/>
              </p:cNvSpPr>
              <p:nvPr/>
            </p:nvSpPr>
            <p:spPr bwMode="ltGray">
              <a:xfrm rot="-5400000">
                <a:off x="4584" y="1747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2" name="Freeform 20"/>
              <p:cNvSpPr>
                <a:spLocks/>
              </p:cNvSpPr>
              <p:nvPr/>
            </p:nvSpPr>
            <p:spPr bwMode="ltGray">
              <a:xfrm>
                <a:off x="5469" y="1562"/>
                <a:ext cx="291" cy="625"/>
              </a:xfrm>
              <a:custGeom>
                <a:avLst/>
                <a:gdLst/>
                <a:ahLst/>
                <a:cxnLst>
                  <a:cxn ang="0">
                    <a:pos x="0" y="624"/>
                  </a:cxn>
                  <a:cxn ang="0">
                    <a:pos x="291" y="625"/>
                  </a:cxn>
                  <a:cxn ang="0">
                    <a:pos x="291" y="6"/>
                  </a:cxn>
                  <a:cxn ang="0">
                    <a:pos x="0" y="0"/>
                  </a:cxn>
                  <a:cxn ang="0">
                    <a:pos x="0" y="624"/>
                  </a:cxn>
                </a:cxnLst>
                <a:rect l="0" t="0" r="r" b="b"/>
                <a:pathLst>
                  <a:path w="291" h="625">
                    <a:moveTo>
                      <a:pt x="0" y="624"/>
                    </a:moveTo>
                    <a:lnTo>
                      <a:pt x="291" y="625"/>
                    </a:lnTo>
                    <a:lnTo>
                      <a:pt x="291" y="6"/>
                    </a:lnTo>
                    <a:lnTo>
                      <a:pt x="0" y="0"/>
                    </a:lnTo>
                    <a:cubicBezTo>
                      <a:pt x="39" y="384"/>
                      <a:pt x="0" y="494"/>
                      <a:pt x="0" y="62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3" name="Freeform 21"/>
              <p:cNvSpPr>
                <a:spLocks/>
              </p:cNvSpPr>
              <p:nvPr/>
            </p:nvSpPr>
            <p:spPr bwMode="ltGray">
              <a:xfrm rot="-5400000">
                <a:off x="5084" y="1694"/>
                <a:ext cx="624" cy="3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4" name="Freeform 22"/>
              <p:cNvSpPr>
                <a:spLocks/>
              </p:cNvSpPr>
              <p:nvPr/>
            </p:nvSpPr>
            <p:spPr bwMode="ltGray">
              <a:xfrm rot="-5400000">
                <a:off x="4797" y="1721"/>
                <a:ext cx="632" cy="316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3095" name="Freeform 23"/>
            <p:cNvSpPr>
              <a:spLocks/>
            </p:cNvSpPr>
            <p:nvPr/>
          </p:nvSpPr>
          <p:spPr bwMode="ltGray">
            <a:xfrm rot="16200000" flipH="1">
              <a:off x="-1954" y="1951"/>
              <a:ext cx="4320" cy="412"/>
            </a:xfrm>
            <a:custGeom>
              <a:avLst/>
              <a:gdLst/>
              <a:ahLst/>
              <a:cxnLst>
                <a:cxn ang="0">
                  <a:pos x="0" y="196"/>
                </a:cxn>
                <a:cxn ang="0">
                  <a:pos x="5762" y="188"/>
                </a:cxn>
                <a:cxn ang="0">
                  <a:pos x="5762" y="4"/>
                </a:cxn>
                <a:cxn ang="0">
                  <a:pos x="0" y="0"/>
                </a:cxn>
                <a:cxn ang="0">
                  <a:pos x="0" y="196"/>
                </a:cxn>
              </a:cxnLst>
              <a:rect l="0" t="0" r="r" b="b"/>
              <a:pathLst>
                <a:path w="5762" h="385">
                  <a:moveTo>
                    <a:pt x="0" y="196"/>
                  </a:moveTo>
                  <a:cubicBezTo>
                    <a:pt x="1667" y="385"/>
                    <a:pt x="2275" y="93"/>
                    <a:pt x="5762" y="188"/>
                  </a:cubicBezTo>
                  <a:lnTo>
                    <a:pt x="5762" y="4"/>
                  </a:lnTo>
                  <a:lnTo>
                    <a:pt x="0" y="0"/>
                  </a:lnTo>
                  <a:lnTo>
                    <a:pt x="0" y="19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rgbClr val="767676"/>
                </a:gs>
              </a:gsLst>
              <a:lin ang="0" scaled="1"/>
            </a:gradFill>
            <a:ln w="9525" cap="flat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6" name="Freeform 24"/>
            <p:cNvSpPr>
              <a:spLocks/>
            </p:cNvSpPr>
            <p:nvPr/>
          </p:nvSpPr>
          <p:spPr bwMode="ltGray">
            <a:xfrm rot="16200000" flipH="1">
              <a:off x="-1584" y="2062"/>
              <a:ext cx="4319" cy="189"/>
            </a:xfrm>
            <a:custGeom>
              <a:avLst/>
              <a:gdLst/>
              <a:ahLst/>
              <a:cxnLst>
                <a:cxn ang="0">
                  <a:pos x="0" y="28"/>
                </a:cxn>
                <a:cxn ang="0">
                  <a:pos x="5761" y="0"/>
                </a:cxn>
                <a:cxn ang="0">
                  <a:pos x="5761" y="189"/>
                </a:cxn>
                <a:cxn ang="0">
                  <a:pos x="1" y="189"/>
                </a:cxn>
                <a:cxn ang="0">
                  <a:pos x="0" y="28"/>
                </a:cxn>
              </a:cxnLst>
              <a:rect l="0" t="0" r="r" b="b"/>
              <a:pathLst>
                <a:path w="5761" h="189">
                  <a:moveTo>
                    <a:pt x="0" y="28"/>
                  </a:moveTo>
                  <a:cubicBezTo>
                    <a:pt x="961" y="0"/>
                    <a:pt x="4971" y="161"/>
                    <a:pt x="5761" y="0"/>
                  </a:cubicBezTo>
                  <a:lnTo>
                    <a:pt x="5761" y="189"/>
                  </a:lnTo>
                  <a:lnTo>
                    <a:pt x="1" y="189"/>
                  </a:lnTo>
                  <a:lnTo>
                    <a:pt x="0" y="28"/>
                  </a:lnTo>
                  <a:close/>
                </a:path>
              </a:pathLst>
            </a:custGeom>
            <a:gradFill rotWithShape="0">
              <a:gsLst>
                <a:gs pos="0">
                  <a:srgbClr val="767676"/>
                </a:gs>
                <a:gs pos="100000">
                  <a:schemeClr val="bg1"/>
                </a:gs>
              </a:gsLst>
              <a:lin ang="0" scaled="1"/>
            </a:gradFill>
            <a:ln w="9525" cap="flat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3097" name="Rectangle 25"/>
          <p:cNvSpPr>
            <a:spLocks noGrp="1" noChangeArrowheads="1"/>
          </p:cNvSpPr>
          <p:nvPr>
            <p:ph type="title"/>
          </p:nvPr>
        </p:nvSpPr>
        <p:spPr bwMode="auto">
          <a:xfrm>
            <a:off x="1173163" y="457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3098" name="Rectangle 26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73163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3099" name="Rectangle 2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73163" y="6265863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>
                <a:latin typeface="+mn-lt"/>
              </a:defRPr>
            </a:lvl1pPr>
          </a:lstStyle>
          <a:p>
            <a:endParaRPr lang="en-GB"/>
          </a:p>
        </p:txBody>
      </p:sp>
      <p:sp>
        <p:nvSpPr>
          <p:cNvPr id="3100" name="Rectangle 2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814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>
                <a:latin typeface="+mn-lt"/>
              </a:defRPr>
            </a:lvl1pPr>
          </a:lstStyle>
          <a:p>
            <a:endParaRPr lang="en-GB"/>
          </a:p>
        </p:txBody>
      </p:sp>
      <p:sp>
        <p:nvSpPr>
          <p:cNvPr id="3101" name="Rectangle 2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104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>
                <a:latin typeface="+mn-lt"/>
              </a:defRPr>
            </a:lvl1pPr>
          </a:lstStyle>
          <a:p>
            <a:fld id="{09AC78AB-3B42-48CB-AAF4-6CC0ADFC8FAF}" type="slidenum">
              <a:rPr lang="en-GB"/>
              <a:pPr/>
              <a:t>‹#›</a:t>
            </a:fld>
            <a:endParaRPr lang="en-GB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8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173163" y="1722438"/>
            <a:ext cx="6675437" cy="762000"/>
          </a:xfrm>
        </p:spPr>
        <p:txBody>
          <a:bodyPr/>
          <a:lstStyle/>
          <a:p>
            <a:pPr algn="ctr"/>
            <a:r>
              <a:rPr lang="en-GB" sz="4400">
                <a:solidFill>
                  <a:srgbClr val="FFFFFF"/>
                </a:solidFill>
              </a:rPr>
              <a:t>Finding equivalent Fractions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524000" y="3886200"/>
            <a:ext cx="6172200" cy="1752600"/>
          </a:xfrm>
        </p:spPr>
        <p:txBody>
          <a:bodyPr/>
          <a:lstStyle/>
          <a:p>
            <a:r>
              <a:rPr lang="en-GB" sz="4400">
                <a:solidFill>
                  <a:srgbClr val="FFFFFF"/>
                </a:solidFill>
                <a:latin typeface="Times New Roman" pitchFamily="18" charset="0"/>
              </a:rPr>
              <a:t>Fractions the same as a ½</a:t>
            </a:r>
            <a:r>
              <a:rPr lang="en-GB">
                <a:solidFill>
                  <a:srgbClr val="FFFFFF"/>
                </a:solidFill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 sz="3200"/>
              <a:t>Look at the shapes below, they all have ½ shaded but the half could be written in different ways.</a:t>
            </a:r>
          </a:p>
        </p:txBody>
      </p:sp>
      <p:sp>
        <p:nvSpPr>
          <p:cNvPr id="25670" name="Rectangle 70"/>
          <p:cNvSpPr>
            <a:spLocks noChangeArrowheads="1"/>
          </p:cNvSpPr>
          <p:nvPr/>
        </p:nvSpPr>
        <p:spPr bwMode="auto">
          <a:xfrm>
            <a:off x="2514600" y="2286000"/>
            <a:ext cx="4419600" cy="685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71" name="Rectangle 71"/>
          <p:cNvSpPr>
            <a:spLocks noChangeArrowheads="1"/>
          </p:cNvSpPr>
          <p:nvPr/>
        </p:nvSpPr>
        <p:spPr bwMode="auto">
          <a:xfrm>
            <a:off x="2514600" y="3276600"/>
            <a:ext cx="4419600" cy="685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72" name="Rectangle 72"/>
          <p:cNvSpPr>
            <a:spLocks noChangeArrowheads="1"/>
          </p:cNvSpPr>
          <p:nvPr/>
        </p:nvSpPr>
        <p:spPr bwMode="auto">
          <a:xfrm>
            <a:off x="2514600" y="4267200"/>
            <a:ext cx="4419600" cy="685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73" name="Rectangle 73"/>
          <p:cNvSpPr>
            <a:spLocks noChangeArrowheads="1"/>
          </p:cNvSpPr>
          <p:nvPr/>
        </p:nvSpPr>
        <p:spPr bwMode="auto">
          <a:xfrm>
            <a:off x="2514600" y="5334000"/>
            <a:ext cx="4419600" cy="685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74" name="Line 74"/>
          <p:cNvSpPr>
            <a:spLocks noChangeShapeType="1"/>
          </p:cNvSpPr>
          <p:nvPr/>
        </p:nvSpPr>
        <p:spPr bwMode="auto">
          <a:xfrm>
            <a:off x="4724400" y="22860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75" name="Line 75"/>
          <p:cNvSpPr>
            <a:spLocks noChangeShapeType="1"/>
          </p:cNvSpPr>
          <p:nvPr/>
        </p:nvSpPr>
        <p:spPr bwMode="auto">
          <a:xfrm>
            <a:off x="4724400" y="32766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77" name="Line 77"/>
          <p:cNvSpPr>
            <a:spLocks noChangeShapeType="1"/>
          </p:cNvSpPr>
          <p:nvPr/>
        </p:nvSpPr>
        <p:spPr bwMode="auto">
          <a:xfrm>
            <a:off x="5867400" y="32766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0" name="Line 80"/>
          <p:cNvSpPr>
            <a:spLocks noChangeShapeType="1"/>
          </p:cNvSpPr>
          <p:nvPr/>
        </p:nvSpPr>
        <p:spPr bwMode="auto">
          <a:xfrm>
            <a:off x="6248400" y="42672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1" name="Line 81"/>
          <p:cNvSpPr>
            <a:spLocks noChangeShapeType="1"/>
          </p:cNvSpPr>
          <p:nvPr/>
        </p:nvSpPr>
        <p:spPr bwMode="auto">
          <a:xfrm>
            <a:off x="5486400" y="42672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2" name="Line 82"/>
          <p:cNvSpPr>
            <a:spLocks noChangeShapeType="1"/>
          </p:cNvSpPr>
          <p:nvPr/>
        </p:nvSpPr>
        <p:spPr bwMode="auto">
          <a:xfrm>
            <a:off x="4724400" y="42672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3" name="Line 83"/>
          <p:cNvSpPr>
            <a:spLocks noChangeShapeType="1"/>
          </p:cNvSpPr>
          <p:nvPr/>
        </p:nvSpPr>
        <p:spPr bwMode="auto">
          <a:xfrm>
            <a:off x="5257800" y="53340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7" name="Line 87"/>
          <p:cNvSpPr>
            <a:spLocks noChangeShapeType="1"/>
          </p:cNvSpPr>
          <p:nvPr/>
        </p:nvSpPr>
        <p:spPr bwMode="auto">
          <a:xfrm>
            <a:off x="5867400" y="53340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8" name="Line 88"/>
          <p:cNvSpPr>
            <a:spLocks noChangeShapeType="1"/>
          </p:cNvSpPr>
          <p:nvPr/>
        </p:nvSpPr>
        <p:spPr bwMode="auto">
          <a:xfrm>
            <a:off x="4724400" y="53340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9" name="Line 89"/>
          <p:cNvSpPr>
            <a:spLocks noChangeShapeType="1"/>
          </p:cNvSpPr>
          <p:nvPr/>
        </p:nvSpPr>
        <p:spPr bwMode="auto">
          <a:xfrm>
            <a:off x="6400800" y="53340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91" name="Text Box 91"/>
          <p:cNvSpPr txBox="1">
            <a:spLocks noChangeArrowheads="1"/>
          </p:cNvSpPr>
          <p:nvPr/>
        </p:nvSpPr>
        <p:spPr bwMode="auto">
          <a:xfrm>
            <a:off x="7467600" y="2438400"/>
            <a:ext cx="1066800" cy="3562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/>
              <a:t>1/2 </a:t>
            </a:r>
          </a:p>
          <a:p>
            <a:pPr>
              <a:spcBef>
                <a:spcPct val="50000"/>
              </a:spcBef>
            </a:pPr>
            <a:endParaRPr lang="en-GB" sz="2000"/>
          </a:p>
          <a:p>
            <a:pPr>
              <a:spcBef>
                <a:spcPct val="50000"/>
              </a:spcBef>
            </a:pPr>
            <a:r>
              <a:rPr lang="en-GB"/>
              <a:t>2/4</a:t>
            </a:r>
          </a:p>
          <a:p>
            <a:pPr>
              <a:spcBef>
                <a:spcPct val="50000"/>
              </a:spcBef>
            </a:pPr>
            <a:endParaRPr lang="en-GB" sz="2000"/>
          </a:p>
          <a:p>
            <a:pPr>
              <a:spcBef>
                <a:spcPct val="50000"/>
              </a:spcBef>
            </a:pPr>
            <a:r>
              <a:rPr lang="en-GB"/>
              <a:t>3/6</a:t>
            </a:r>
          </a:p>
          <a:p>
            <a:pPr>
              <a:spcBef>
                <a:spcPct val="50000"/>
              </a:spcBef>
            </a:pPr>
            <a:endParaRPr lang="en-GB"/>
          </a:p>
          <a:p>
            <a:pPr>
              <a:spcBef>
                <a:spcPct val="50000"/>
              </a:spcBef>
            </a:pPr>
            <a:r>
              <a:rPr lang="en-GB"/>
              <a:t>4/8</a:t>
            </a:r>
          </a:p>
        </p:txBody>
      </p:sp>
      <p:sp>
        <p:nvSpPr>
          <p:cNvPr id="25692" name="Rectangle 92"/>
          <p:cNvSpPr>
            <a:spLocks noChangeArrowheads="1"/>
          </p:cNvSpPr>
          <p:nvPr/>
        </p:nvSpPr>
        <p:spPr bwMode="auto">
          <a:xfrm>
            <a:off x="2514600" y="2286000"/>
            <a:ext cx="2209800" cy="685800"/>
          </a:xfrm>
          <a:prstGeom prst="rect">
            <a:avLst/>
          </a:prstGeom>
          <a:solidFill>
            <a:srgbClr val="0000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93" name="Rectangle 93"/>
          <p:cNvSpPr>
            <a:spLocks noChangeArrowheads="1"/>
          </p:cNvSpPr>
          <p:nvPr/>
        </p:nvSpPr>
        <p:spPr bwMode="auto">
          <a:xfrm>
            <a:off x="2514600" y="4267200"/>
            <a:ext cx="2209800" cy="685800"/>
          </a:xfrm>
          <a:prstGeom prst="rect">
            <a:avLst/>
          </a:prstGeom>
          <a:solidFill>
            <a:srgbClr val="0000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94" name="Rectangle 94"/>
          <p:cNvSpPr>
            <a:spLocks noChangeArrowheads="1"/>
          </p:cNvSpPr>
          <p:nvPr/>
        </p:nvSpPr>
        <p:spPr bwMode="auto">
          <a:xfrm>
            <a:off x="2514600" y="3276600"/>
            <a:ext cx="2209800" cy="685800"/>
          </a:xfrm>
          <a:prstGeom prst="rect">
            <a:avLst/>
          </a:prstGeom>
          <a:solidFill>
            <a:srgbClr val="0000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95" name="Rectangle 95"/>
          <p:cNvSpPr>
            <a:spLocks noChangeArrowheads="1"/>
          </p:cNvSpPr>
          <p:nvPr/>
        </p:nvSpPr>
        <p:spPr bwMode="auto">
          <a:xfrm>
            <a:off x="2514600" y="5334000"/>
            <a:ext cx="2209800" cy="685800"/>
          </a:xfrm>
          <a:prstGeom prst="rect">
            <a:avLst/>
          </a:prstGeom>
          <a:solidFill>
            <a:srgbClr val="0000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5676" name="Line 76"/>
          <p:cNvSpPr>
            <a:spLocks noChangeShapeType="1"/>
          </p:cNvSpPr>
          <p:nvPr/>
        </p:nvSpPr>
        <p:spPr bwMode="auto">
          <a:xfrm>
            <a:off x="3657600" y="32766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78" name="Line 78"/>
          <p:cNvSpPr>
            <a:spLocks noChangeShapeType="1"/>
          </p:cNvSpPr>
          <p:nvPr/>
        </p:nvSpPr>
        <p:spPr bwMode="auto">
          <a:xfrm>
            <a:off x="3276600" y="42672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79" name="Line 79"/>
          <p:cNvSpPr>
            <a:spLocks noChangeShapeType="1"/>
          </p:cNvSpPr>
          <p:nvPr/>
        </p:nvSpPr>
        <p:spPr bwMode="auto">
          <a:xfrm>
            <a:off x="4038600" y="42672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4" name="Line 84"/>
          <p:cNvSpPr>
            <a:spLocks noChangeShapeType="1"/>
          </p:cNvSpPr>
          <p:nvPr/>
        </p:nvSpPr>
        <p:spPr bwMode="auto">
          <a:xfrm>
            <a:off x="3657600" y="53340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5" name="Line 85"/>
          <p:cNvSpPr>
            <a:spLocks noChangeShapeType="1"/>
          </p:cNvSpPr>
          <p:nvPr/>
        </p:nvSpPr>
        <p:spPr bwMode="auto">
          <a:xfrm>
            <a:off x="3124200" y="53340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686" name="Line 86"/>
          <p:cNvSpPr>
            <a:spLocks noChangeShapeType="1"/>
          </p:cNvSpPr>
          <p:nvPr/>
        </p:nvSpPr>
        <p:spPr bwMode="auto">
          <a:xfrm>
            <a:off x="4191000" y="5334000"/>
            <a:ext cx="0" cy="68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56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56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91" grpId="0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1026"/>
          <p:cNvSpPr>
            <a:spLocks noGrp="1" noChangeArrowheads="1"/>
          </p:cNvSpPr>
          <p:nvPr>
            <p:ph type="title"/>
          </p:nvPr>
        </p:nvSpPr>
        <p:spPr>
          <a:xfrm>
            <a:off x="1173163" y="228600"/>
            <a:ext cx="7772400" cy="838200"/>
          </a:xfrm>
        </p:spPr>
        <p:txBody>
          <a:bodyPr/>
          <a:lstStyle/>
          <a:p>
            <a:pPr algn="ctr"/>
            <a:r>
              <a:rPr lang="en-GB"/>
              <a:t>Look at those fractions again!</a:t>
            </a:r>
          </a:p>
        </p:txBody>
      </p:sp>
      <p:sp>
        <p:nvSpPr>
          <p:cNvPr id="26627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1371600" y="1295400"/>
            <a:ext cx="7772400" cy="1219200"/>
          </a:xfrm>
        </p:spPr>
        <p:txBody>
          <a:bodyPr/>
          <a:lstStyle/>
          <a:p>
            <a:pPr marL="609600" indent="-609600">
              <a:buFont typeface="Wingdings" pitchFamily="2" charset="2"/>
              <a:buNone/>
            </a:pPr>
            <a:r>
              <a:rPr lang="en-GB"/>
              <a:t>			</a:t>
            </a:r>
            <a:r>
              <a:rPr lang="en-GB" u="sng">
                <a:solidFill>
                  <a:srgbClr val="FFFF00"/>
                </a:solidFill>
              </a:rPr>
              <a:t>1</a:t>
            </a:r>
            <a:r>
              <a:rPr lang="en-GB"/>
              <a:t>	</a:t>
            </a:r>
            <a:r>
              <a:rPr lang="en-GB" u="sng">
                <a:solidFill>
                  <a:srgbClr val="FFFF00"/>
                </a:solidFill>
              </a:rPr>
              <a:t>2</a:t>
            </a:r>
            <a:r>
              <a:rPr lang="en-GB"/>
              <a:t>	</a:t>
            </a:r>
            <a:r>
              <a:rPr lang="en-GB" u="sng">
                <a:solidFill>
                  <a:srgbClr val="FFFF00"/>
                </a:solidFill>
              </a:rPr>
              <a:t>3</a:t>
            </a:r>
            <a:r>
              <a:rPr lang="en-GB"/>
              <a:t>	</a:t>
            </a:r>
            <a:r>
              <a:rPr lang="en-GB" u="sng">
                <a:solidFill>
                  <a:srgbClr val="FFFF00"/>
                </a:solidFill>
              </a:rPr>
              <a:t>4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GB"/>
              <a:t>			</a:t>
            </a:r>
            <a:r>
              <a:rPr lang="en-GB">
                <a:solidFill>
                  <a:srgbClr val="FF0000"/>
                </a:solidFill>
              </a:rPr>
              <a:t>2	4	6	8</a:t>
            </a:r>
          </a:p>
          <a:p>
            <a:pPr marL="609600" indent="-609600">
              <a:buFont typeface="Wingdings" pitchFamily="2" charset="2"/>
              <a:buNone/>
            </a:pPr>
            <a:endParaRPr lang="en-GB"/>
          </a:p>
        </p:txBody>
      </p:sp>
      <p:sp>
        <p:nvSpPr>
          <p:cNvPr id="26628" name="Text Box 1028"/>
          <p:cNvSpPr txBox="1">
            <a:spLocks noChangeArrowheads="1"/>
          </p:cNvSpPr>
          <p:nvPr/>
        </p:nvSpPr>
        <p:spPr bwMode="auto">
          <a:xfrm>
            <a:off x="1600200" y="2819400"/>
            <a:ext cx="6400800" cy="3689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sz="3200"/>
              <a:t>Can you see that the </a:t>
            </a:r>
          </a:p>
          <a:p>
            <a:pPr algn="ctr">
              <a:spcBef>
                <a:spcPct val="50000"/>
              </a:spcBef>
            </a:pPr>
            <a:r>
              <a:rPr lang="en-GB" sz="3200">
                <a:solidFill>
                  <a:srgbClr val="FFFF00"/>
                </a:solidFill>
              </a:rPr>
              <a:t>number in yellow at the top</a:t>
            </a:r>
            <a:r>
              <a:rPr lang="en-GB" sz="3200"/>
              <a:t> </a:t>
            </a:r>
          </a:p>
          <a:p>
            <a:pPr algn="ctr">
              <a:spcBef>
                <a:spcPct val="50000"/>
              </a:spcBef>
            </a:pPr>
            <a:r>
              <a:rPr lang="en-GB" sz="3200"/>
              <a:t>of the fraction is exactly </a:t>
            </a:r>
            <a:r>
              <a:rPr lang="en-GB" sz="4000" b="1" u="sng"/>
              <a:t>half</a:t>
            </a:r>
            <a:r>
              <a:rPr lang="en-GB" sz="3200"/>
              <a:t> of </a:t>
            </a:r>
          </a:p>
          <a:p>
            <a:pPr algn="ctr">
              <a:spcBef>
                <a:spcPct val="50000"/>
              </a:spcBef>
            </a:pPr>
            <a:r>
              <a:rPr lang="en-GB" sz="3200">
                <a:solidFill>
                  <a:srgbClr val="FF0000"/>
                </a:solidFill>
              </a:rPr>
              <a:t>the number in red on the bottom</a:t>
            </a:r>
            <a:r>
              <a:rPr lang="en-GB" sz="3200"/>
              <a:t> </a:t>
            </a:r>
          </a:p>
          <a:p>
            <a:pPr algn="ctr">
              <a:spcBef>
                <a:spcPct val="50000"/>
              </a:spcBef>
            </a:pPr>
            <a:r>
              <a:rPr lang="en-GB" sz="3200"/>
              <a:t>of the fraction?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66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66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8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1295400" y="1066800"/>
            <a:ext cx="7589838" cy="2362200"/>
          </a:xfrm>
        </p:spPr>
        <p:txBody>
          <a:bodyPr/>
          <a:lstStyle/>
          <a:p>
            <a:pPr algn="ctr"/>
            <a:r>
              <a:rPr lang="en-GB"/>
              <a:t>Remember for a fraction to be (the same as) </a:t>
            </a:r>
            <a:r>
              <a:rPr lang="en-GB" b="1" u="sng"/>
              <a:t>EQUIVALENT</a:t>
            </a:r>
            <a:r>
              <a:rPr lang="en-GB"/>
              <a:t> </a:t>
            </a:r>
            <a:br>
              <a:rPr lang="en-GB"/>
            </a:br>
            <a:r>
              <a:rPr lang="en-GB"/>
              <a:t>to a half</a:t>
            </a:r>
            <a:br>
              <a:rPr lang="en-GB"/>
            </a:br>
            <a:endParaRPr lang="en-GB">
              <a:solidFill>
                <a:srgbClr val="FF0000"/>
              </a:solidFill>
            </a:endParaRPr>
          </a:p>
        </p:txBody>
      </p:sp>
      <p:sp>
        <p:nvSpPr>
          <p:cNvPr id="28677" name="Text Box 5"/>
          <p:cNvSpPr txBox="1">
            <a:spLocks noChangeArrowheads="1"/>
          </p:cNvSpPr>
          <p:nvPr/>
        </p:nvSpPr>
        <p:spPr bwMode="auto">
          <a:xfrm>
            <a:off x="1752600" y="3810000"/>
            <a:ext cx="6705600" cy="2101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sz="4400">
                <a:solidFill>
                  <a:srgbClr val="FFFF00"/>
                </a:solidFill>
              </a:rPr>
              <a:t>the number on the top</a:t>
            </a:r>
            <a:r>
              <a:rPr lang="en-GB" sz="4400">
                <a:solidFill>
                  <a:schemeClr val="tx2"/>
                </a:solidFill>
              </a:rPr>
              <a:t> </a:t>
            </a:r>
            <a:br>
              <a:rPr lang="en-GB" sz="4400">
                <a:solidFill>
                  <a:schemeClr val="tx2"/>
                </a:solidFill>
              </a:rPr>
            </a:br>
            <a:r>
              <a:rPr lang="en-GB" sz="4400" b="1" u="sng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must be half of</a:t>
            </a:r>
            <a:r>
              <a:rPr lang="en-GB" sz="4400">
                <a:solidFill>
                  <a:schemeClr val="tx2"/>
                </a:solidFill>
              </a:rPr>
              <a:t> </a:t>
            </a:r>
            <a:br>
              <a:rPr lang="en-GB" sz="4400">
                <a:solidFill>
                  <a:schemeClr val="tx2"/>
                </a:solidFill>
              </a:rPr>
            </a:br>
            <a:r>
              <a:rPr lang="en-GB" sz="4400">
                <a:solidFill>
                  <a:srgbClr val="FF0000"/>
                </a:solidFill>
              </a:rPr>
              <a:t>the number on the bottom.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86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86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7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1173163" y="457200"/>
            <a:ext cx="7772400" cy="990600"/>
          </a:xfrm>
        </p:spPr>
        <p:txBody>
          <a:bodyPr/>
          <a:lstStyle/>
          <a:p>
            <a:pPr algn="ctr"/>
            <a:r>
              <a:rPr lang="en-GB" sz="4000" u="sng"/>
              <a:t>Which fractions are equivalent to ½?</a:t>
            </a:r>
            <a:endParaRPr lang="en-GB" sz="4000"/>
          </a:p>
        </p:txBody>
      </p:sp>
      <p:sp>
        <p:nvSpPr>
          <p:cNvPr id="29699" name="Text Box 3">
            <a:hlinkClick r:id="" action="ppaction://hlinkshowjump?jump=nextslide"/>
          </p:cNvPr>
          <p:cNvSpPr txBox="1">
            <a:spLocks noChangeArrowheads="1"/>
          </p:cNvSpPr>
          <p:nvPr/>
        </p:nvSpPr>
        <p:spPr bwMode="auto">
          <a:xfrm>
            <a:off x="2057400" y="3048000"/>
            <a:ext cx="514350" cy="847725"/>
          </a:xfrm>
          <a:prstGeom prst="rect">
            <a:avLst/>
          </a:prstGeom>
          <a:noFill/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GB" u="sng">
                <a:solidFill>
                  <a:srgbClr val="FFFF00"/>
                </a:solidFill>
              </a:rPr>
              <a:t>10</a:t>
            </a:r>
          </a:p>
          <a:p>
            <a:r>
              <a:rPr lang="en-GB">
                <a:solidFill>
                  <a:srgbClr val="FF0000"/>
                </a:solidFill>
              </a:rPr>
              <a:t>20</a:t>
            </a:r>
          </a:p>
        </p:txBody>
      </p:sp>
      <p:sp>
        <p:nvSpPr>
          <p:cNvPr id="29700" name="Text Box 4">
            <a:hlinkClick r:id="" action="ppaction://hlinkshowjump?jump=nextslide"/>
          </p:cNvPr>
          <p:cNvSpPr txBox="1">
            <a:spLocks noChangeArrowheads="1"/>
          </p:cNvSpPr>
          <p:nvPr/>
        </p:nvSpPr>
        <p:spPr bwMode="auto">
          <a:xfrm>
            <a:off x="4467225" y="2733675"/>
            <a:ext cx="514350" cy="909638"/>
          </a:xfrm>
          <a:prstGeom prst="rect">
            <a:avLst/>
          </a:prstGeom>
          <a:noFill/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800" u="sng">
                <a:solidFill>
                  <a:srgbClr val="FFFF00"/>
                </a:solidFill>
              </a:rPr>
              <a:t>6</a:t>
            </a:r>
          </a:p>
          <a:p>
            <a:pPr algn="ctr"/>
            <a:r>
              <a:rPr lang="en-GB">
                <a:solidFill>
                  <a:srgbClr val="FF0000"/>
                </a:solidFill>
              </a:rPr>
              <a:t>12</a:t>
            </a:r>
          </a:p>
        </p:txBody>
      </p:sp>
      <p:sp>
        <p:nvSpPr>
          <p:cNvPr id="29701" name="Text Box 5">
            <a:hlinkClick r:id="" action="ppaction://hlinkshowjump?jump=lastslide"/>
          </p:cNvPr>
          <p:cNvSpPr txBox="1">
            <a:spLocks noChangeArrowheads="1"/>
          </p:cNvSpPr>
          <p:nvPr/>
        </p:nvSpPr>
        <p:spPr bwMode="auto">
          <a:xfrm>
            <a:off x="6324600" y="2362200"/>
            <a:ext cx="361950" cy="847725"/>
          </a:xfrm>
          <a:prstGeom prst="rect">
            <a:avLst/>
          </a:prstGeom>
          <a:noFill/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GB" u="sng">
                <a:solidFill>
                  <a:srgbClr val="FFFF00"/>
                </a:solidFill>
              </a:rPr>
              <a:t>3</a:t>
            </a:r>
          </a:p>
          <a:p>
            <a:r>
              <a:rPr lang="en-GB">
                <a:solidFill>
                  <a:srgbClr val="FF0000"/>
                </a:solidFill>
              </a:rPr>
              <a:t>4</a:t>
            </a:r>
          </a:p>
        </p:txBody>
      </p:sp>
      <p:sp>
        <p:nvSpPr>
          <p:cNvPr id="29702" name="Text Box 6">
            <a:hlinkClick r:id="" action="ppaction://hlinkshowjump?jump=lastslide"/>
          </p:cNvPr>
          <p:cNvSpPr txBox="1">
            <a:spLocks noChangeArrowheads="1"/>
          </p:cNvSpPr>
          <p:nvPr/>
        </p:nvSpPr>
        <p:spPr bwMode="auto">
          <a:xfrm>
            <a:off x="2270125" y="4841875"/>
            <a:ext cx="361950" cy="847725"/>
          </a:xfrm>
          <a:prstGeom prst="rect">
            <a:avLst/>
          </a:prstGeom>
          <a:noFill/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GB" u="sng">
                <a:solidFill>
                  <a:srgbClr val="FFFF00"/>
                </a:solidFill>
              </a:rPr>
              <a:t>1</a:t>
            </a:r>
          </a:p>
          <a:p>
            <a:r>
              <a:rPr lang="en-GB">
                <a:solidFill>
                  <a:srgbClr val="FF0000"/>
                </a:solidFill>
              </a:rPr>
              <a:t>3</a:t>
            </a:r>
          </a:p>
        </p:txBody>
      </p:sp>
      <p:sp>
        <p:nvSpPr>
          <p:cNvPr id="29703" name="Text Box 7">
            <a:hlinkClick r:id="" action="ppaction://hlinkshowjump?jump=nextslide"/>
          </p:cNvPr>
          <p:cNvSpPr txBox="1">
            <a:spLocks noChangeArrowheads="1"/>
          </p:cNvSpPr>
          <p:nvPr/>
        </p:nvSpPr>
        <p:spPr bwMode="auto">
          <a:xfrm>
            <a:off x="3629025" y="4029075"/>
            <a:ext cx="514350" cy="909638"/>
          </a:xfrm>
          <a:prstGeom prst="rect">
            <a:avLst/>
          </a:prstGeom>
          <a:noFill/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800" u="sng">
                <a:solidFill>
                  <a:srgbClr val="FFFF00"/>
                </a:solidFill>
              </a:rPr>
              <a:t>8</a:t>
            </a:r>
          </a:p>
          <a:p>
            <a:pPr algn="ctr"/>
            <a:r>
              <a:rPr lang="en-GB">
                <a:solidFill>
                  <a:srgbClr val="FF0000"/>
                </a:solidFill>
              </a:rPr>
              <a:t>16</a:t>
            </a:r>
          </a:p>
        </p:txBody>
      </p:sp>
      <p:sp>
        <p:nvSpPr>
          <p:cNvPr id="29704" name="Text Box 8">
            <a:hlinkClick r:id="" action="ppaction://hlinkshowjump?jump=nextslide"/>
          </p:cNvPr>
          <p:cNvSpPr txBox="1">
            <a:spLocks noChangeArrowheads="1"/>
          </p:cNvSpPr>
          <p:nvPr/>
        </p:nvSpPr>
        <p:spPr bwMode="auto">
          <a:xfrm>
            <a:off x="6067425" y="4029075"/>
            <a:ext cx="514350" cy="909638"/>
          </a:xfrm>
          <a:prstGeom prst="rect">
            <a:avLst/>
          </a:prstGeom>
          <a:noFill/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800" u="sng">
                <a:solidFill>
                  <a:srgbClr val="FFFF00"/>
                </a:solidFill>
              </a:rPr>
              <a:t>5</a:t>
            </a:r>
          </a:p>
          <a:p>
            <a:pPr algn="ctr"/>
            <a:r>
              <a:rPr lang="en-GB">
                <a:solidFill>
                  <a:srgbClr val="FF0000"/>
                </a:solidFill>
              </a:rPr>
              <a:t>10</a:t>
            </a:r>
          </a:p>
        </p:txBody>
      </p:sp>
      <p:sp>
        <p:nvSpPr>
          <p:cNvPr id="29705" name="Text Box 9">
            <a:hlinkClick r:id="" action="ppaction://hlinkshowjump?jump=nextslide"/>
          </p:cNvPr>
          <p:cNvSpPr txBox="1">
            <a:spLocks noChangeArrowheads="1"/>
          </p:cNvSpPr>
          <p:nvPr/>
        </p:nvSpPr>
        <p:spPr bwMode="auto">
          <a:xfrm>
            <a:off x="7302500" y="5029200"/>
            <a:ext cx="666750" cy="909638"/>
          </a:xfrm>
          <a:prstGeom prst="rect">
            <a:avLst/>
          </a:prstGeom>
          <a:noFill/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800" u="sng">
                <a:solidFill>
                  <a:srgbClr val="FFFF00"/>
                </a:solidFill>
              </a:rPr>
              <a:t>50</a:t>
            </a:r>
          </a:p>
          <a:p>
            <a:pPr algn="ctr"/>
            <a:r>
              <a:rPr lang="en-GB">
                <a:solidFill>
                  <a:srgbClr val="FF0000"/>
                </a:solidFill>
              </a:rPr>
              <a:t>100</a:t>
            </a:r>
          </a:p>
        </p:txBody>
      </p:sp>
      <p:sp>
        <p:nvSpPr>
          <p:cNvPr id="29706" name="Text Box 10">
            <a:hlinkClick r:id="" action="ppaction://hlinkshowjump?jump=lastslide"/>
          </p:cNvPr>
          <p:cNvSpPr txBox="1">
            <a:spLocks noChangeArrowheads="1"/>
          </p:cNvSpPr>
          <p:nvPr/>
        </p:nvSpPr>
        <p:spPr bwMode="auto">
          <a:xfrm>
            <a:off x="5029200" y="5181600"/>
            <a:ext cx="361950" cy="847725"/>
          </a:xfrm>
          <a:prstGeom prst="rect">
            <a:avLst/>
          </a:prstGeom>
          <a:noFill/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GB" u="sng">
                <a:solidFill>
                  <a:srgbClr val="FFFF00"/>
                </a:solidFill>
              </a:rPr>
              <a:t>4</a:t>
            </a:r>
          </a:p>
          <a:p>
            <a:r>
              <a:rPr lang="en-GB">
                <a:solidFill>
                  <a:srgbClr val="FF0000"/>
                </a:solidFill>
              </a:rPr>
              <a:t>6</a:t>
            </a:r>
          </a:p>
        </p:txBody>
      </p:sp>
      <p:sp>
        <p:nvSpPr>
          <p:cNvPr id="29707" name="Text Box 11">
            <a:hlinkClick r:id="" action="ppaction://hlinkshowjump?jump=lastslide"/>
          </p:cNvPr>
          <p:cNvSpPr txBox="1">
            <a:spLocks noChangeArrowheads="1"/>
          </p:cNvSpPr>
          <p:nvPr/>
        </p:nvSpPr>
        <p:spPr bwMode="auto">
          <a:xfrm>
            <a:off x="7515225" y="3165475"/>
            <a:ext cx="514350" cy="847725"/>
          </a:xfrm>
          <a:prstGeom prst="rect">
            <a:avLst/>
          </a:prstGeom>
          <a:noFill/>
          <a:ln w="254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u="sng">
                <a:solidFill>
                  <a:srgbClr val="FFFF00"/>
                </a:solidFill>
              </a:rPr>
              <a:t>14</a:t>
            </a:r>
          </a:p>
          <a:p>
            <a:pPr algn="ctr"/>
            <a:r>
              <a:rPr lang="en-GB">
                <a:solidFill>
                  <a:srgbClr val="FF0000"/>
                </a:solidFill>
              </a:rPr>
              <a:t>7</a:t>
            </a:r>
          </a:p>
        </p:txBody>
      </p:sp>
      <p:sp>
        <p:nvSpPr>
          <p:cNvPr id="29708" name="AutoShape 12">
            <a:hlinkClick r:id="" action="ppaction://hlinkshowjump?jump=endshow" highlightClick="1"/>
          </p:cNvPr>
          <p:cNvSpPr>
            <a:spLocks noChangeArrowheads="1"/>
          </p:cNvSpPr>
          <p:nvPr/>
        </p:nvSpPr>
        <p:spPr bwMode="auto">
          <a:xfrm>
            <a:off x="7391400" y="6248400"/>
            <a:ext cx="1524000" cy="381000"/>
          </a:xfrm>
          <a:prstGeom prst="actionButtonBlank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lang="en-GB"/>
              <a:t>EXIT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10134600" cy="6858000"/>
          </a:xfrm>
        </p:spPr>
        <p:txBody>
          <a:bodyPr/>
          <a:lstStyle/>
          <a:p>
            <a:pPr algn="ctr"/>
            <a:r>
              <a:rPr lang="en-GB" sz="9600"/>
              <a:t>Excellent!!</a:t>
            </a:r>
            <a:br>
              <a:rPr lang="en-GB" sz="9600"/>
            </a:br>
            <a:r>
              <a:rPr lang="en-GB" sz="9600"/>
              <a:t/>
            </a:r>
            <a:br>
              <a:rPr lang="en-GB" sz="9600"/>
            </a:br>
            <a:r>
              <a:rPr lang="en-GB" sz="3200">
                <a:solidFill>
                  <a:srgbClr val="FFFF00"/>
                </a:solidFill>
              </a:rPr>
              <a:t>The number on top</a:t>
            </a:r>
            <a:r>
              <a:rPr lang="en-GB" sz="3200"/>
              <a:t> </a:t>
            </a:r>
            <a:br>
              <a:rPr lang="en-GB" sz="3200"/>
            </a:br>
            <a:r>
              <a:rPr lang="en-GB" sz="3200" b="1" u="sng">
                <a:effectLst>
                  <a:outerShdw blurRad="38100" dist="38100" dir="2700000" algn="tl">
                    <a:srgbClr val="000000"/>
                  </a:outerShdw>
                </a:effectLst>
              </a:rPr>
              <a:t>is half</a:t>
            </a:r>
            <a:r>
              <a:rPr lang="en-GB" sz="3200"/>
              <a:t> </a:t>
            </a:r>
            <a:br>
              <a:rPr lang="en-GB" sz="3200"/>
            </a:br>
            <a:r>
              <a:rPr lang="en-GB" sz="3200">
                <a:solidFill>
                  <a:srgbClr val="FF0000"/>
                </a:solidFill>
              </a:rPr>
              <a:t>the number on the bottom</a:t>
            </a:r>
            <a:endParaRPr lang="en-GB" sz="3200">
              <a:solidFill>
                <a:srgbClr val="FF0000"/>
              </a:solidFill>
              <a:hlinkClick r:id="rId3" action="ppaction://hlinksldjump"/>
            </a:endParaRPr>
          </a:p>
        </p:txBody>
      </p:sp>
      <p:sp>
        <p:nvSpPr>
          <p:cNvPr id="30723" name="AutoShape 3">
            <a:hlinkClick r:id="" action="ppaction://hlinkshowjump?jump=previousslide" highlightClick="1"/>
          </p:cNvPr>
          <p:cNvSpPr>
            <a:spLocks noChangeArrowheads="1"/>
          </p:cNvSpPr>
          <p:nvPr/>
        </p:nvSpPr>
        <p:spPr bwMode="auto">
          <a:xfrm>
            <a:off x="7848600" y="5715000"/>
            <a:ext cx="914400" cy="838200"/>
          </a:xfrm>
          <a:prstGeom prst="actionButtonBackPrevious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906000" cy="6858000"/>
          </a:xfrm>
        </p:spPr>
        <p:txBody>
          <a:bodyPr/>
          <a:lstStyle/>
          <a:p>
            <a:pPr algn="ctr"/>
            <a:r>
              <a:rPr lang="en-GB" sz="9600"/>
              <a:t>Wrong!!</a:t>
            </a:r>
            <a:br>
              <a:rPr lang="en-GB" sz="9600"/>
            </a:br>
            <a:r>
              <a:rPr lang="en-GB" sz="9600"/>
              <a:t>Try Again</a:t>
            </a:r>
            <a:endParaRPr lang="en-GB" sz="9600">
              <a:hlinkClick r:id="rId3" action="ppaction://hlinksldjump"/>
            </a:endParaRPr>
          </a:p>
        </p:txBody>
      </p:sp>
      <p:sp>
        <p:nvSpPr>
          <p:cNvPr id="31747" name="AutoShape 3">
            <a:hlinkClick r:id="rId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848600" y="5715000"/>
            <a:ext cx="914400" cy="838200"/>
          </a:xfrm>
          <a:prstGeom prst="actionButtonBackPrevious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ad`s Tie">
  <a:themeElements>
    <a:clrScheme name="">
      <a:dk1>
        <a:srgbClr val="5490A8"/>
      </a:dk1>
      <a:lt1>
        <a:srgbClr val="FFFFFF"/>
      </a:lt1>
      <a:dk2>
        <a:srgbClr val="66CCFF"/>
      </a:dk2>
      <a:lt2>
        <a:srgbClr val="FFFFFF"/>
      </a:lt2>
      <a:accent1>
        <a:srgbClr val="0099CC"/>
      </a:accent1>
      <a:accent2>
        <a:srgbClr val="3366CC"/>
      </a:accent2>
      <a:accent3>
        <a:srgbClr val="B8E2FF"/>
      </a:accent3>
      <a:accent4>
        <a:srgbClr val="DADADA"/>
      </a:accent4>
      <a:accent5>
        <a:srgbClr val="AACAE2"/>
      </a:accent5>
      <a:accent6>
        <a:srgbClr val="2D5CB9"/>
      </a:accent6>
      <a:hlink>
        <a:srgbClr val="99CCFF"/>
      </a:hlink>
      <a:folHlink>
        <a:srgbClr val="E1E1B7"/>
      </a:folHlink>
    </a:clrScheme>
    <a:fontScheme name="Dad`s Tie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ad`s Tie 1">
        <a:dk1>
          <a:srgbClr val="5490A8"/>
        </a:dk1>
        <a:lt1>
          <a:srgbClr val="DDDDDD"/>
        </a:lt1>
        <a:dk2>
          <a:srgbClr val="00172E"/>
        </a:dk2>
        <a:lt2>
          <a:srgbClr val="CCECFF"/>
        </a:lt2>
        <a:accent1>
          <a:srgbClr val="0099CC"/>
        </a:accent1>
        <a:accent2>
          <a:srgbClr val="3366CC"/>
        </a:accent2>
        <a:accent3>
          <a:srgbClr val="AAABAD"/>
        </a:accent3>
        <a:accent4>
          <a:srgbClr val="BDBDBD"/>
        </a:accent4>
        <a:accent5>
          <a:srgbClr val="AACAE2"/>
        </a:accent5>
        <a:accent6>
          <a:srgbClr val="2D5CB9"/>
        </a:accent6>
        <a:hlink>
          <a:srgbClr val="99CCFF"/>
        </a:hlink>
        <a:folHlink>
          <a:srgbClr val="E1E1B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ad`s Tie 2">
        <a:dk1>
          <a:srgbClr val="000000"/>
        </a:dk1>
        <a:lt1>
          <a:srgbClr val="FFFFFF"/>
        </a:lt1>
        <a:dk2>
          <a:srgbClr val="003366"/>
        </a:dk2>
        <a:lt2>
          <a:srgbClr val="5490A8"/>
        </a:lt2>
        <a:accent1>
          <a:srgbClr val="0099CC"/>
        </a:accent1>
        <a:accent2>
          <a:srgbClr val="3366CC"/>
        </a:accent2>
        <a:accent3>
          <a:srgbClr val="FFFFFF"/>
        </a:accent3>
        <a:accent4>
          <a:srgbClr val="000000"/>
        </a:accent4>
        <a:accent5>
          <a:srgbClr val="AACAE2"/>
        </a:accent5>
        <a:accent6>
          <a:srgbClr val="2D5CB9"/>
        </a:accent6>
        <a:hlink>
          <a:srgbClr val="99CCFF"/>
        </a:hlink>
        <a:folHlink>
          <a:srgbClr val="E1E1B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d`s Tie 3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d`s Tie 4">
        <a:dk1>
          <a:srgbClr val="000000"/>
        </a:dk1>
        <a:lt1>
          <a:srgbClr val="FFFFFF"/>
        </a:lt1>
        <a:dk2>
          <a:srgbClr val="666633"/>
        </a:dk2>
        <a:lt2>
          <a:srgbClr val="908A6C"/>
        </a:lt2>
        <a:accent1>
          <a:srgbClr val="808000"/>
        </a:accent1>
        <a:accent2>
          <a:srgbClr val="996633"/>
        </a:accent2>
        <a:accent3>
          <a:srgbClr val="FFFFFF"/>
        </a:accent3>
        <a:accent4>
          <a:srgbClr val="000000"/>
        </a:accent4>
        <a:accent5>
          <a:srgbClr val="C0C0AA"/>
        </a:accent5>
        <a:accent6>
          <a:srgbClr val="8A5C2D"/>
        </a:accent6>
        <a:hlink>
          <a:srgbClr val="CCCC00"/>
        </a:hlink>
        <a:folHlink>
          <a:srgbClr val="D6DE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d`s Tie 5">
        <a:dk1>
          <a:srgbClr val="000000"/>
        </a:dk1>
        <a:lt1>
          <a:srgbClr val="FFFFFF"/>
        </a:lt1>
        <a:dk2>
          <a:srgbClr val="181848"/>
        </a:dk2>
        <a:lt2>
          <a:srgbClr val="656F97"/>
        </a:lt2>
        <a:accent1>
          <a:srgbClr val="6666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B8B8FF"/>
        </a:accent5>
        <a:accent6>
          <a:srgbClr val="2D2D8A"/>
        </a:accent6>
        <a:hlink>
          <a:srgbClr val="9A9ABC"/>
        </a:hlink>
        <a:folHlink>
          <a:srgbClr val="D2B6C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d`s Tie 6">
        <a:dk1>
          <a:srgbClr val="CC0066"/>
        </a:dk1>
        <a:lt1>
          <a:srgbClr val="FFFFFF"/>
        </a:lt1>
        <a:dk2>
          <a:srgbClr val="000000"/>
        </a:dk2>
        <a:lt2>
          <a:srgbClr val="CC0099"/>
        </a:lt2>
        <a:accent1>
          <a:srgbClr val="FF9900"/>
        </a:accent1>
        <a:accent2>
          <a:srgbClr val="CC6600"/>
        </a:accent2>
        <a:accent3>
          <a:srgbClr val="AAAAAA"/>
        </a:accent3>
        <a:accent4>
          <a:srgbClr val="DADADA"/>
        </a:accent4>
        <a:accent5>
          <a:srgbClr val="FFCAAA"/>
        </a:accent5>
        <a:accent6>
          <a:srgbClr val="B95C00"/>
        </a:accent6>
        <a:hlink>
          <a:srgbClr val="009900"/>
        </a:hlink>
        <a:folHlink>
          <a:srgbClr val="A50021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122</Words>
  <PresentationFormat>On-screen Show (4:3)</PresentationFormat>
  <Paragraphs>49</Paragraphs>
  <Slides>7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Times New Roman</vt:lpstr>
      <vt:lpstr>Arial</vt:lpstr>
      <vt:lpstr>Wingdings</vt:lpstr>
      <vt:lpstr>Dad`s Tie</vt:lpstr>
      <vt:lpstr>Finding equivalent Fractions</vt:lpstr>
      <vt:lpstr>Look at the shapes below, they all have ½ shaded but the half could be written in different ways.</vt:lpstr>
      <vt:lpstr>Look at those fractions again!</vt:lpstr>
      <vt:lpstr>Remember for a fraction to be (the same as) EQUIVALENT  to a half </vt:lpstr>
      <vt:lpstr>Which fractions are equivalent to ½?</vt:lpstr>
      <vt:lpstr>Excellent!!  The number on top  is half  the number on the bottom</vt:lpstr>
      <vt:lpstr>Wrong!! Try Again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Finding equivalent Fractions</dc:title>
  <cp:lastModifiedBy>schumacherd</cp:lastModifiedBy>
  <cp:revision>4</cp:revision>
  <dcterms:modified xsi:type="dcterms:W3CDTF">2009-02-05T04:47:24Z</dcterms:modified>
</cp:coreProperties>
</file>